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1"/>
  </p:notesMasterIdLst>
  <p:sldIdLst>
    <p:sldId id="282" r:id="rId2"/>
    <p:sldId id="289" r:id="rId3"/>
    <p:sldId id="298" r:id="rId4"/>
    <p:sldId id="300" r:id="rId5"/>
    <p:sldId id="304" r:id="rId6"/>
    <p:sldId id="299" r:id="rId7"/>
    <p:sldId id="293" r:id="rId8"/>
    <p:sldId id="290" r:id="rId9"/>
    <p:sldId id="296" r:id="rId1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F698"/>
    <a:srgbClr val="FF99CC"/>
    <a:srgbClr val="00FF00"/>
    <a:srgbClr val="CC00FF"/>
    <a:srgbClr val="FF5050"/>
    <a:srgbClr val="0000FF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64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2F2F015-506D-4034-943C-479DAE464A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4171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F2F015-506D-4034-943C-479DAE464AC3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175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43388"/>
            <a:ext cx="67262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188" y="4243388"/>
            <a:ext cx="23066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/>
          <p:cNvSpPr/>
          <p:nvPr/>
        </p:nvSpPr>
        <p:spPr bwMode="ltGray">
          <a:xfrm>
            <a:off x="0" y="2590800"/>
            <a:ext cx="6726238" cy="165893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9"/>
          <p:cNvSpPr/>
          <p:nvPr/>
        </p:nvSpPr>
        <p:spPr>
          <a:xfrm>
            <a:off x="6834188" y="2590800"/>
            <a:ext cx="2308225" cy="16589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56125" y="5935663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5663"/>
            <a:ext cx="4021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2749550"/>
            <a:ext cx="1370013" cy="13573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6428F-C611-49BB-9DA7-306FB390BB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736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4572000"/>
            <a:ext cx="9161463" cy="1676400"/>
            <a:chOff x="0" y="2895600"/>
            <a:chExt cx="9161969" cy="1677035"/>
          </a:xfrm>
        </p:grpSpPr>
        <p:pic>
          <p:nvPicPr>
            <p:cNvPr id="6" name="Picture 23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4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25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6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538" y="4711700"/>
            <a:ext cx="1149350" cy="10906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AEFF4-89D0-43B8-AD7B-3664110771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95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0" y="4572000"/>
            <a:ext cx="9161463" cy="1676400"/>
            <a:chOff x="0" y="2895600"/>
            <a:chExt cx="9161969" cy="1677035"/>
          </a:xfrm>
        </p:grpSpPr>
        <p:pic>
          <p:nvPicPr>
            <p:cNvPr id="6" name="Picture 21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2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23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4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538" y="4711700"/>
            <a:ext cx="1149350" cy="10906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1F8BA-3182-4EF9-BB33-608D9FB30F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14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0" y="4572000"/>
            <a:ext cx="9161463" cy="1676400"/>
            <a:chOff x="0" y="2895600"/>
            <a:chExt cx="9161969" cy="1677035"/>
          </a:xfrm>
        </p:grpSpPr>
        <p:pic>
          <p:nvPicPr>
            <p:cNvPr id="6" name="Picture 29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0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31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32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" name="TextBox 9"/>
          <p:cNvSpPr txBox="1"/>
          <p:nvPr/>
        </p:nvSpPr>
        <p:spPr>
          <a:xfrm>
            <a:off x="271463" y="747713"/>
            <a:ext cx="5334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eaLnBrk="1" hangingPunct="1">
              <a:defRPr/>
            </a:pPr>
            <a:r>
              <a:rPr lang="en-US" sz="7200" dirty="0">
                <a:effectLst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67538" y="2998788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hangingPunct="1">
              <a:defRPr/>
            </a:pPr>
            <a:r>
              <a:rPr lang="en-US" sz="7200" dirty="0"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7856538" y="4710113"/>
            <a:ext cx="1149350" cy="1090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9A391-259A-48B1-8606-7E3AE54513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517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0" y="4572000"/>
            <a:ext cx="9161463" cy="1676400"/>
            <a:chOff x="0" y="2895600"/>
            <a:chExt cx="9161969" cy="1677035"/>
          </a:xfrm>
        </p:grpSpPr>
        <p:pic>
          <p:nvPicPr>
            <p:cNvPr id="6" name="Picture 22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3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24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538" y="4710113"/>
            <a:ext cx="1149350" cy="1090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7148C-D509-44E1-A1EA-82FBEBD333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665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22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14" name="Picture 23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24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Rectangle 25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6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Date Placeholder 2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Footer Placeholder 3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87067-0B85-4B09-BDE6-5927329B4F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2575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33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13" name="Picture 34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35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Rectangle 36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37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7" name="Date Placeholder 2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C61C1-7C36-42F9-958E-F68922BE58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548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5" name="Picture 16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7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18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19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4F101-F43F-4E54-801F-DDA80D6220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342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3"/>
          <p:cNvGrpSpPr>
            <a:grpSpLocks/>
          </p:cNvGrpSpPr>
          <p:nvPr/>
        </p:nvGrpSpPr>
        <p:grpSpPr bwMode="auto">
          <a:xfrm rot="5400000">
            <a:off x="4575175" y="2747963"/>
            <a:ext cx="6862763" cy="1366837"/>
            <a:chOff x="2281445" y="609600"/>
            <a:chExt cx="6862555" cy="1368199"/>
          </a:xfrm>
        </p:grpSpPr>
        <p:sp>
          <p:nvSpPr>
            <p:cNvPr id="5" name="Rectangle 11"/>
            <p:cNvSpPr/>
            <p:nvPr/>
          </p:nvSpPr>
          <p:spPr bwMode="ltGray">
            <a:xfrm>
              <a:off x="2281445" y="609600"/>
              <a:ext cx="5286215" cy="1368199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Rectangle 12"/>
            <p:cNvSpPr/>
            <p:nvPr/>
          </p:nvSpPr>
          <p:spPr>
            <a:xfrm>
              <a:off x="7710530" y="609600"/>
              <a:ext cx="1433470" cy="13681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0" y="5935663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9588" y="5935663"/>
            <a:ext cx="45196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088" y="5432425"/>
            <a:ext cx="1149350" cy="1273175"/>
          </a:xfrm>
        </p:spPr>
        <p:txBody>
          <a:bodyPr anchor="t"/>
          <a:lstStyle>
            <a:lvl1pPr algn="ctr">
              <a:defRPr smtClean="0"/>
            </a:lvl1pPr>
          </a:lstStyle>
          <a:p>
            <a:pPr>
              <a:defRPr/>
            </a:pPr>
            <a:fld id="{63C2BFFA-5AD8-4F88-BC20-B379C4353A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4392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772C2-D7C1-4B13-86B7-46F91997DE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319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B395D-10B0-4AF4-B3E0-8F74BD101A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29600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5" name="Picture 27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8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9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30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764DA-19D7-41BA-B865-650F790483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0472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58D08-3CB2-4540-B61C-EC917E9EFD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081467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3C1D5-B607-4B37-88A4-4BFA43119C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741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0" y="2728913"/>
            <a:ext cx="9161463" cy="1676400"/>
            <a:chOff x="0" y="2895600"/>
            <a:chExt cx="9161969" cy="1677035"/>
          </a:xfrm>
        </p:grpSpPr>
        <p:pic>
          <p:nvPicPr>
            <p:cNvPr id="5" name="Picture 18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9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0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1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750" y="5935663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538" y="2870200"/>
            <a:ext cx="1149350" cy="10906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CDD89-37FE-44A2-AD76-7983F17E6A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425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6" name="Picture 17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8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19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0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B19F7-0EA5-42E5-A897-4437AC69E3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844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8" name="Picture 28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9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30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31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AAEE6-C861-40E4-9DB4-DB4424336E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66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4" name="Picture 15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16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17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18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B76D7-A785-47B1-8BF9-002DEB0C4E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21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>
            <a:fillRect/>
          </a:stretch>
        </p:blipFill>
        <p:spPr bwMode="auto">
          <a:xfrm>
            <a:off x="7716838" y="1973263"/>
            <a:ext cx="1444625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13"/>
          <p:cNvSpPr/>
          <p:nvPr/>
        </p:nvSpPr>
        <p:spPr>
          <a:xfrm>
            <a:off x="7710488" y="609600"/>
            <a:ext cx="1433512" cy="1368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9F558-6C5B-4B49-ABE7-9EEE8194BC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25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6" name="Picture 17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8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19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0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868E1-F162-4A38-ABAE-F2494164D2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85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0" y="609600"/>
            <a:ext cx="9161463" cy="1676400"/>
            <a:chOff x="0" y="2895600"/>
            <a:chExt cx="9161969" cy="1677035"/>
          </a:xfrm>
        </p:grpSpPr>
        <p:pic>
          <p:nvPicPr>
            <p:cNvPr id="6" name="Picture 17" descr="HD-ShadowLong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>
              <a:fillRect/>
            </a:stretch>
          </p:blipFill>
          <p:spPr bwMode="auto"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8" descr="HD-ShadowShort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>
              <a:fillRect/>
            </a:stretch>
          </p:blipFill>
          <p:spPr bwMode="auto"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19"/>
            <p:cNvSpPr/>
            <p:nvPr/>
          </p:nvSpPr>
          <p:spPr bwMode="ltGray">
            <a:xfrm>
              <a:off x="0" y="2895600"/>
              <a:ext cx="7566443" cy="1368943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0"/>
            <p:cNvSpPr/>
            <p:nvPr/>
          </p:nvSpPr>
          <p:spPr>
            <a:xfrm>
              <a:off x="7710914" y="2895600"/>
              <a:ext cx="1433591" cy="13689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C4D11-E465-4E10-A91D-99C3E8A194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755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31813" y="752475"/>
            <a:ext cx="68961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2336800"/>
            <a:ext cx="6888163" cy="359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338" y="59356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5663"/>
            <a:ext cx="48339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2475"/>
            <a:ext cx="1157288" cy="1092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36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5F23003-0C5A-4ECD-AFB7-FC6DE1F0BB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  <p:sldLayoutId id="2147483944" r:id="rId14"/>
    <p:sldLayoutId id="2147483945" r:id="rId15"/>
    <p:sldLayoutId id="2147483946" r:id="rId16"/>
    <p:sldLayoutId id="2147483947" r:id="rId17"/>
    <p:sldLayoutId id="2147483948" r:id="rId18"/>
    <p:sldLayoutId id="2147483949" r:id="rId19"/>
    <p:sldLayoutId id="2147483950" r:id="rId20"/>
    <p:sldLayoutId id="2147483951" r:id="rId2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5"/>
          <p:cNvSpPr>
            <a:spLocks noGrp="1"/>
          </p:cNvSpPr>
          <p:nvPr>
            <p:ph type="title"/>
          </p:nvPr>
        </p:nvSpPr>
        <p:spPr>
          <a:xfrm>
            <a:off x="381000" y="434975"/>
            <a:ext cx="8429625" cy="1727200"/>
          </a:xfrm>
        </p:spPr>
        <p:txBody>
          <a:bodyPr/>
          <a:lstStyle/>
          <a:p>
            <a:r>
              <a:rPr lang="uk-UA" dirty="0"/>
              <a:t>Робота №17. </a:t>
            </a:r>
            <a:r>
              <a:rPr lang="uk-UA" b="1" dirty="0"/>
              <a:t>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Ріст кореня і стебла (частина 2): періодичність росту багаторічних пагонів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142999" y="2895600"/>
            <a:ext cx="7514053" cy="1320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800" i="1" dirty="0"/>
              <a:t>Мета</a:t>
            </a:r>
            <a:r>
              <a:rPr lang="uk-UA" sz="2800" b="1" dirty="0"/>
              <a:t>:</a:t>
            </a:r>
            <a:r>
              <a:rPr lang="uk-UA" sz="2800" dirty="0"/>
              <a:t> Набути навички визначення періодичності пагонів багаторічних рослин та побудови кривої </a:t>
            </a:r>
            <a:r>
              <a:rPr lang="uk-UA" sz="2800" dirty="0" smtClean="0"/>
              <a:t>росту</a:t>
            </a:r>
            <a:endParaRPr lang="uk-UA" sz="2800" dirty="0" smtClean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Объект 6"/>
          <p:cNvSpPr txBox="1">
            <a:spLocks/>
          </p:cNvSpPr>
          <p:nvPr/>
        </p:nvSpPr>
        <p:spPr>
          <a:xfrm>
            <a:off x="2819399" y="4800601"/>
            <a:ext cx="5837653" cy="114299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uk-UA" i="1" dirty="0">
                <a:solidFill>
                  <a:srgbClr val="B7F698"/>
                </a:solidFill>
              </a:rPr>
              <a:t>Завдання 3.</a:t>
            </a:r>
            <a:r>
              <a:rPr lang="uk-UA" b="1" dirty="0">
                <a:solidFill>
                  <a:srgbClr val="B7F698"/>
                </a:solidFill>
              </a:rPr>
              <a:t> Визначити періодичність росту пагонів дерев та </a:t>
            </a:r>
            <a:r>
              <a:rPr lang="uk-UA" b="1" dirty="0" smtClean="0">
                <a:solidFill>
                  <a:srgbClr val="B7F698"/>
                </a:solidFill>
              </a:rPr>
              <a:t>кущів</a:t>
            </a:r>
            <a:endParaRPr lang="ru-RU" dirty="0">
              <a:solidFill>
                <a:srgbClr val="B7F69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522244" y="5638800"/>
            <a:ext cx="547688" cy="1092200"/>
          </a:xfrm>
        </p:spPr>
        <p:txBody>
          <a:bodyPr/>
          <a:lstStyle/>
          <a:p>
            <a:pPr>
              <a:defRPr/>
            </a:pPr>
            <a:fld id="{AC5764DA-19D7-41BA-B865-650F79048320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17394"/>
            <a:ext cx="5486400" cy="5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uk-UA" sz="19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Трохи теорії:</a:t>
            </a:r>
            <a:r>
              <a:rPr lang="uk-UA" sz="1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1900" dirty="0"/>
              <a:t> Процесам </a:t>
            </a:r>
            <a:r>
              <a:rPr lang="uk-UA" sz="1900" dirty="0" smtClean="0"/>
              <a:t>росту </a:t>
            </a:r>
            <a:r>
              <a:rPr lang="uk-UA" sz="1900" dirty="0"/>
              <a:t>властива </a:t>
            </a:r>
            <a:r>
              <a:rPr lang="uk-UA" sz="1900" dirty="0" smtClean="0"/>
              <a:t>періодичність</a:t>
            </a:r>
            <a:r>
              <a:rPr lang="uk-UA" sz="1900" dirty="0"/>
              <a:t>. В рослини є механізми для сприйняття змін температури, довжини дня та якості світла. Це дозволяє рослинному організму координувати свій життєвий цикл відповідно до сезонних змін </a:t>
            </a:r>
            <a:r>
              <a:rPr lang="uk-UA" sz="1900" dirty="0" smtClean="0"/>
              <a:t>клімату. Така </a:t>
            </a:r>
            <a:r>
              <a:rPr lang="uk-UA" sz="1900" dirty="0"/>
              <a:t>періодичність характеризується утворенням річних </a:t>
            </a:r>
            <a:r>
              <a:rPr lang="uk-UA" sz="1900" dirty="0" err="1"/>
              <a:t>кілець</a:t>
            </a:r>
            <a:r>
              <a:rPr lang="uk-UA" sz="1900" dirty="0"/>
              <a:t> в </a:t>
            </a:r>
            <a:r>
              <a:rPr lang="uk-UA" sz="1900" dirty="0" err="1"/>
              <a:t>деревені</a:t>
            </a:r>
            <a:r>
              <a:rPr lang="uk-UA" sz="1900" dirty="0"/>
              <a:t> рослин помірного клімату, у яких ріст стовбурів в товщину, досягає максимуму влітку, зупиняється восени.</a:t>
            </a:r>
            <a:endParaRPr lang="uk-UA" sz="1900" dirty="0" smtClean="0"/>
          </a:p>
          <a:p>
            <a:pPr algn="just" eaLnBrk="1" hangingPunct="1">
              <a:defRPr/>
            </a:pPr>
            <a:endParaRPr lang="uk-UA" sz="1900" dirty="0"/>
          </a:p>
          <a:p>
            <a:pPr algn="just" eaLnBrk="1" hangingPunct="1">
              <a:defRPr/>
            </a:pPr>
            <a:r>
              <a:rPr lang="uk-UA" sz="1900" dirty="0" smtClean="0"/>
              <a:t>Ріст пагонів багаторічних деревних рослин підпорядкований як раз довгій сезонній періодичності. Він нерівномірний, спочатку </a:t>
            </a:r>
            <a:r>
              <a:rPr lang="uk-UA" sz="1900" dirty="0"/>
              <a:t>йде повільний ріст, потім він збільшується, досягає максимального і знову уповільнюється. Таким чином спостерігається періодичність росту пагонів, яка характеризується законом великого періоду росту</a:t>
            </a:r>
            <a:r>
              <a:rPr lang="uk-UA" sz="1900" dirty="0" smtClean="0"/>
              <a:t>.</a:t>
            </a:r>
            <a:endParaRPr lang="uk-UA" sz="19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596312" y="5562600"/>
            <a:ext cx="547688" cy="1092200"/>
          </a:xfrm>
        </p:spPr>
        <p:txBody>
          <a:bodyPr/>
          <a:lstStyle/>
          <a:p>
            <a:pPr>
              <a:defRPr/>
            </a:pPr>
            <a:fld id="{F259F558-6C5B-4B49-ABE7-9EEE8194BC4E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381000"/>
            <a:ext cx="1789178" cy="5875703"/>
          </a:xfrm>
          <a:prstGeom prst="rect">
            <a:avLst/>
          </a:prstGeom>
          <a:ln w="50800">
            <a:solidFill>
              <a:schemeClr val="accent5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799" y="327229"/>
            <a:ext cx="776898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400" i="1" dirty="0">
                <a:solidFill>
                  <a:srgbClr val="B7F698"/>
                </a:solidFill>
              </a:rPr>
              <a:t>Завдання 3.</a:t>
            </a:r>
            <a:r>
              <a:rPr lang="uk-UA" sz="2400" b="1" dirty="0">
                <a:solidFill>
                  <a:srgbClr val="B7F698"/>
                </a:solidFill>
              </a:rPr>
              <a:t> Визначити періодичність росту пагонів дерев та кущів</a:t>
            </a:r>
            <a:endParaRPr lang="ru-RU" sz="2400" dirty="0">
              <a:solidFill>
                <a:srgbClr val="B7F69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675" name="TextBox 4"/>
          <p:cNvSpPr txBox="1">
            <a:spLocks noChangeArrowheads="1"/>
          </p:cNvSpPr>
          <p:nvPr/>
        </p:nvSpPr>
        <p:spPr bwMode="auto">
          <a:xfrm>
            <a:off x="304799" y="1342891"/>
            <a:ext cx="719123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sz="2200" dirty="0" smtClean="0"/>
              <a:t>Дослід проводиться в польових умовах, на живих гілках дерев та кущів. Також можна в якості піддослідних об</a:t>
            </a:r>
            <a:r>
              <a:rPr lang="en-US" sz="2200" dirty="0" smtClean="0"/>
              <a:t>’</a:t>
            </a:r>
            <a:r>
              <a:rPr lang="uk-UA" sz="2200" dirty="0" err="1" smtClean="0"/>
              <a:t>єктів</a:t>
            </a:r>
            <a:r>
              <a:rPr lang="uk-UA" sz="2200" dirty="0" smtClean="0"/>
              <a:t> використати гілки фруктових дерев, що залишились після весняної обрізки саду</a:t>
            </a:r>
            <a:endParaRPr lang="ru-RU" sz="22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429767" y="5638800"/>
            <a:ext cx="623888" cy="1092200"/>
          </a:xfrm>
        </p:spPr>
        <p:txBody>
          <a:bodyPr/>
          <a:lstStyle/>
          <a:p>
            <a:pPr>
              <a:defRPr/>
            </a:pPr>
            <a:fld id="{AC5764DA-19D7-41BA-B865-650F79048320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304799" y="2847439"/>
            <a:ext cx="719123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sz="2200" dirty="0" smtClean="0"/>
              <a:t>Для даного досліду можна вибрати такі рослини, як</a:t>
            </a:r>
            <a:endParaRPr lang="ru-RU" sz="2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563" y="3505200"/>
            <a:ext cx="3356766" cy="3009900"/>
          </a:xfrm>
          <a:prstGeom prst="rect">
            <a:avLst/>
          </a:prstGeom>
          <a:ln w="50800">
            <a:solidFill>
              <a:srgbClr val="FFFF00"/>
            </a:solidFill>
          </a:ln>
        </p:spPr>
      </p:pic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5129984" y="4810095"/>
            <a:ext cx="24383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Бузок звичайний</a:t>
            </a:r>
            <a:endParaRPr lang="ru-RU" sz="20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534400" y="5638800"/>
            <a:ext cx="471488" cy="1092200"/>
          </a:xfrm>
        </p:spPr>
        <p:txBody>
          <a:bodyPr/>
          <a:lstStyle/>
          <a:p>
            <a:pPr>
              <a:defRPr/>
            </a:pPr>
            <a:fld id="{F259F558-6C5B-4B49-ABE7-9EEE8194BC4E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798030" y="2752992"/>
            <a:ext cx="279481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Клен ясенелистий</a:t>
            </a:r>
            <a:endParaRPr lang="ru-RU" sz="20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1752600" y="2706857"/>
            <a:ext cx="24379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Ясен звичайний</a:t>
            </a:r>
            <a:endParaRPr lang="ru-RU" sz="20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790" y="359294"/>
            <a:ext cx="3124200" cy="2347563"/>
          </a:xfrm>
          <a:prstGeom prst="rect">
            <a:avLst/>
          </a:prstGeom>
          <a:ln w="50800">
            <a:solidFill>
              <a:srgbClr val="FFFF00"/>
            </a:solidFill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249" y="359294"/>
            <a:ext cx="3203592" cy="2308900"/>
          </a:xfrm>
          <a:prstGeom prst="rect">
            <a:avLst/>
          </a:prstGeom>
          <a:ln w="50800">
            <a:solidFill>
              <a:srgbClr val="FFFF00"/>
            </a:solidFill>
          </a:ln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581" y="3415691"/>
            <a:ext cx="3198619" cy="2367807"/>
          </a:xfrm>
          <a:prstGeom prst="rect">
            <a:avLst/>
          </a:prstGeom>
          <a:ln w="50800">
            <a:solidFill>
              <a:srgbClr val="FFFF00"/>
            </a:solidFill>
          </a:ln>
        </p:spPr>
      </p:pic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1495317" y="5899437"/>
            <a:ext cx="26665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Липа </a:t>
            </a:r>
            <a:r>
              <a:rPr lang="uk-UA" sz="20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серцелиста</a:t>
            </a:r>
            <a:endParaRPr lang="ru-RU" sz="20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641" y="3555306"/>
            <a:ext cx="3124200" cy="2371725"/>
          </a:xfrm>
          <a:prstGeom prst="rect">
            <a:avLst/>
          </a:prstGeom>
          <a:ln w="50800">
            <a:solidFill>
              <a:srgbClr val="FFFF00"/>
            </a:solidFill>
          </a:ln>
        </p:spPr>
      </p:pic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4767033" y="5899437"/>
            <a:ext cx="24383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en-US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2000" b="1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яз</a:t>
            </a:r>
            <a:r>
              <a:rPr lang="uk-UA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гладенький</a:t>
            </a:r>
            <a:endParaRPr lang="ru-RU" sz="20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624465"/>
            <a:ext cx="8382000" cy="1338421"/>
          </a:xfrm>
        </p:spPr>
        <p:txBody>
          <a:bodyPr/>
          <a:lstStyle/>
          <a:p>
            <a:r>
              <a:rPr lang="uk-UA" sz="2200" dirty="0"/>
              <a:t>На багаторічних пагонах дерев або </a:t>
            </a:r>
            <a:r>
              <a:rPr lang="uk-UA" sz="2200" dirty="0" smtClean="0"/>
              <a:t>кущів необхідно знайти ділянку </a:t>
            </a:r>
            <a:r>
              <a:rPr lang="uk-UA" sz="2200" dirty="0"/>
              <a:t>віком 1 </a:t>
            </a:r>
            <a:r>
              <a:rPr lang="uk-UA" sz="2200" dirty="0" smtClean="0"/>
              <a:t>рік. Основним маркером ділянки є </a:t>
            </a:r>
            <a:r>
              <a:rPr lang="uk-UA" sz="2200" b="1" i="1" dirty="0" smtClean="0">
                <a:solidFill>
                  <a:srgbClr val="FF99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брунькові рубці</a:t>
            </a:r>
            <a:r>
              <a:rPr lang="uk-UA" sz="2200" dirty="0" smtClean="0"/>
              <a:t> – сліди від покривних лусок, які захищали бруньку, з якої сформувався пагін.</a:t>
            </a:r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34400" y="5638800"/>
            <a:ext cx="471488" cy="1092200"/>
          </a:xfrm>
        </p:spPr>
        <p:txBody>
          <a:bodyPr/>
          <a:lstStyle/>
          <a:p>
            <a:pPr>
              <a:defRPr/>
            </a:pPr>
            <a:fld id="{AC5764DA-19D7-41BA-B865-650F79048320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96" y="2173960"/>
            <a:ext cx="3948193" cy="3676755"/>
          </a:xfrm>
          <a:prstGeom prst="rect">
            <a:avLst/>
          </a:prstGeom>
          <a:ln w="50800">
            <a:solidFill>
              <a:srgbClr val="FFFF00"/>
            </a:solidFill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623" y="2173961"/>
            <a:ext cx="3997350" cy="3676755"/>
          </a:xfrm>
          <a:prstGeom prst="rect">
            <a:avLst/>
          </a:prstGeom>
          <a:ln w="50800">
            <a:solidFill>
              <a:srgbClr val="FFFF00"/>
            </a:solidFill>
          </a:ln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71406" y="5889140"/>
            <a:ext cx="791059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2000" b="1" dirty="0" smtClean="0">
                <a:solidFill>
                  <a:srgbClr val="B7F698"/>
                </a:solidFill>
              </a:rPr>
              <a:t>Так виглядають брунькові рубці – потовщені горизонтальні «риски» на гілці</a:t>
            </a:r>
            <a:endParaRPr lang="ru-RU" sz="2000" b="1" dirty="0">
              <a:solidFill>
                <a:srgbClr val="B7F698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811560" y="3078510"/>
            <a:ext cx="1541475" cy="15240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005412" y="3492230"/>
            <a:ext cx="1541475" cy="15240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614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382000" y="5562600"/>
            <a:ext cx="547688" cy="1092200"/>
          </a:xfrm>
        </p:spPr>
        <p:txBody>
          <a:bodyPr/>
          <a:lstStyle/>
          <a:p>
            <a:pPr>
              <a:defRPr/>
            </a:pPr>
            <a:fld id="{F259F558-6C5B-4B49-ABE7-9EEE8194BC4E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81000" y="381000"/>
            <a:ext cx="8382000" cy="914399"/>
          </a:xfrm>
          <a:prstGeom prst="rect">
            <a:avLst/>
          </a:prstGeom>
        </p:spPr>
        <p:txBody>
          <a:bodyPr/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uk-UA" sz="2200" dirty="0" smtClean="0"/>
              <a:t>Далі необхідно виміряти довжину </a:t>
            </a:r>
            <a:r>
              <a:rPr lang="uk-UA" sz="2200" b="1" i="1" dirty="0" smtClean="0">
                <a:solidFill>
                  <a:srgbClr val="FF99CC"/>
                </a:solidFill>
              </a:rPr>
              <a:t>міжвузлів</a:t>
            </a:r>
            <a:r>
              <a:rPr lang="uk-UA" sz="2200" dirty="0" smtClean="0"/>
              <a:t> на вибраному річному пагоні, починаючи від основи і до останнього верхнього вузла (або до верхівки гілки). </a:t>
            </a:r>
            <a:endParaRPr lang="ru-RU" sz="2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536997"/>
            <a:ext cx="6705600" cy="4025603"/>
          </a:xfrm>
          <a:prstGeom prst="rect">
            <a:avLst/>
          </a:prstGeom>
          <a:ln w="50800">
            <a:solidFill>
              <a:srgbClr val="FFFF00"/>
            </a:solidFill>
          </a:ln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2559803" y="5836486"/>
            <a:ext cx="40243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sz="2000" b="1" dirty="0" smtClean="0">
                <a:solidFill>
                  <a:srgbClr val="B7F698"/>
                </a:solidFill>
              </a:rPr>
              <a:t>Типовий річний пагін</a:t>
            </a:r>
            <a:endParaRPr lang="ru-RU" sz="2000" b="1" dirty="0">
              <a:solidFill>
                <a:srgbClr val="B7F698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2667000" y="2971800"/>
            <a:ext cx="4191000" cy="304800"/>
          </a:xfrm>
          <a:prstGeom prst="straightConnector1">
            <a:avLst/>
          </a:prstGeom>
          <a:ln w="666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72512" y="5853193"/>
            <a:ext cx="471488" cy="975102"/>
          </a:xfrm>
        </p:spPr>
        <p:txBody>
          <a:bodyPr/>
          <a:lstStyle/>
          <a:p>
            <a:pPr>
              <a:defRPr/>
            </a:pPr>
            <a:fld id="{F259F558-6C5B-4B49-ABE7-9EEE8194BC4E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81000" y="381000"/>
            <a:ext cx="7315200" cy="533400"/>
          </a:xfrm>
          <a:prstGeom prst="rect">
            <a:avLst/>
          </a:prstGeom>
        </p:spPr>
        <p:txBody>
          <a:bodyPr/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uk-UA" sz="2200" dirty="0" smtClean="0"/>
              <a:t>Результати замірів записують в таблицю: </a:t>
            </a:r>
            <a:endParaRPr lang="ru-RU" sz="2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048911"/>
              </p:ext>
            </p:extLst>
          </p:nvPr>
        </p:nvGraphicFramePr>
        <p:xfrm>
          <a:off x="557941" y="1143000"/>
          <a:ext cx="7162798" cy="278889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13974"/>
                <a:gridCol w="1213974"/>
                <a:gridCol w="473118"/>
                <a:gridCol w="473118"/>
                <a:gridCol w="473118"/>
                <a:gridCol w="473118"/>
                <a:gridCol w="473118"/>
                <a:gridCol w="473118"/>
                <a:gridCol w="473118"/>
                <a:gridCol w="473118"/>
                <a:gridCol w="474953"/>
                <a:gridCol w="474953"/>
              </a:tblGrid>
              <a:tr h="46227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Об’єкт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Показники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Номера міжвузлів від основи пагону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4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67058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Довжина міжвузлів, см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Довжина пагону, см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1" marR="68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09600" y="4406643"/>
            <a:ext cx="719123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uk-UA" sz="2200" dirty="0"/>
              <a:t>За даними таблиці </a:t>
            </a:r>
            <a:r>
              <a:rPr lang="uk-UA" sz="2200" dirty="0" smtClean="0"/>
              <a:t>будується крива </a:t>
            </a:r>
            <a:r>
              <a:rPr lang="uk-UA" sz="2200" dirty="0"/>
              <a:t>росту міжвузлів та росту пагону, характерну для </a:t>
            </a:r>
            <a:r>
              <a:rPr lang="uk-UA" sz="2200" dirty="0" smtClean="0"/>
              <a:t>даної рослини. Вона є показником особливостей періодичності росту </a:t>
            </a:r>
            <a:r>
              <a:rPr lang="uk-UA" sz="2200" dirty="0" err="1" smtClean="0"/>
              <a:t>пагона</a:t>
            </a:r>
            <a:endParaRPr lang="ru-RU" sz="2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533400" y="552692"/>
            <a:ext cx="6896100" cy="1081088"/>
          </a:xfrm>
        </p:spPr>
        <p:txBody>
          <a:bodyPr/>
          <a:lstStyle/>
          <a:p>
            <a:r>
              <a:rPr lang="uk-UA" sz="3200" b="1" dirty="0" smtClean="0">
                <a:solidFill>
                  <a:srgbClr val="B7F698"/>
                </a:solidFill>
              </a:rPr>
              <a:t>Завдання для самостійного виконання: </a:t>
            </a:r>
            <a:endParaRPr lang="ru-RU" sz="3200" b="1" dirty="0" smtClean="0">
              <a:solidFill>
                <a:srgbClr val="B7F69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292600"/>
          </a:xfrm>
        </p:spPr>
        <p:txBody>
          <a:bodyPr/>
          <a:lstStyle/>
          <a:p>
            <a:r>
              <a:rPr lang="uk-U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uk-UA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иміряти довжину міжвузлів річних пагонів чотирьох різних деревних рослин (дерева або чагарники), записавши результати замірів в спільну таблицю</a:t>
            </a:r>
          </a:p>
          <a:p>
            <a:r>
              <a:rPr lang="uk-UA" sz="2200" dirty="0"/>
              <a:t>За даними таблиці побудувати криву росту міжвузлів та росту пагону, характерну для різних </a:t>
            </a:r>
            <a:r>
              <a:rPr lang="uk-UA" sz="2200" dirty="0" smtClean="0"/>
              <a:t>рослин. На осі </a:t>
            </a:r>
            <a:r>
              <a:rPr lang="uk-UA" sz="2200" dirty="0" err="1" smtClean="0"/>
              <a:t>абсциз</a:t>
            </a:r>
            <a:r>
              <a:rPr lang="uk-UA" sz="2200" dirty="0" smtClean="0"/>
              <a:t>  (вісь </a:t>
            </a:r>
            <a:r>
              <a:rPr lang="uk-UA" sz="2200" i="1" dirty="0" smtClean="0"/>
              <a:t>Х</a:t>
            </a:r>
            <a:r>
              <a:rPr lang="uk-UA" sz="2200" dirty="0" smtClean="0"/>
              <a:t>) відкладають номер міжвузля, (№1, №2, №3 тощо) , на осі ординат (вісь </a:t>
            </a:r>
            <a:r>
              <a:rPr lang="en-US" sz="2200" i="1" dirty="0" smtClean="0"/>
              <a:t>Y</a:t>
            </a:r>
            <a:r>
              <a:rPr lang="en-US" sz="2200" dirty="0" smtClean="0"/>
              <a:t>)</a:t>
            </a:r>
            <a:r>
              <a:rPr lang="uk-UA" sz="2200" dirty="0" smtClean="0"/>
              <a:t> – </a:t>
            </a:r>
            <a:r>
              <a:rPr lang="uk-UA" sz="2200" dirty="0" err="1" smtClean="0"/>
              <a:t>довшина</a:t>
            </a:r>
            <a:r>
              <a:rPr lang="uk-UA" sz="2200" dirty="0" smtClean="0"/>
              <a:t> </a:t>
            </a:r>
            <a:r>
              <a:rPr lang="uk-UA" sz="2200" dirty="0" err="1" smtClean="0"/>
              <a:t>міжвузлля</a:t>
            </a:r>
            <a:r>
              <a:rPr lang="uk-UA" sz="2200" dirty="0" smtClean="0"/>
              <a:t>. При цьому довжину наступного міжвузля відкладають від попереднього. Графіки росту пагонів різних дерев відображають різним кольором</a:t>
            </a:r>
          </a:p>
          <a:p>
            <a:r>
              <a:rPr lang="uk-UA" sz="2200" dirty="0"/>
              <a:t>На основі отриманих графіків описати, як протягом вегетаційного періоду змінювалась інтенсивність та швидкість росту річних пагонів піддослідних </a:t>
            </a:r>
            <a:r>
              <a:rPr lang="uk-UA" sz="2200" dirty="0" smtClean="0"/>
              <a:t>рослин</a:t>
            </a: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412956" y="5562600"/>
            <a:ext cx="547688" cy="1092200"/>
          </a:xfrm>
        </p:spPr>
        <p:txBody>
          <a:bodyPr/>
          <a:lstStyle/>
          <a:p>
            <a:pPr>
              <a:defRPr/>
            </a:pPr>
            <a:fld id="{C4B868E1-F162-4A38-ABAE-F2494164D2C2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600" y="752475"/>
            <a:ext cx="7316787" cy="1081088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Література для самопідготовки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914400" y="2971800"/>
            <a:ext cx="5502274" cy="914400"/>
          </a:xfrm>
        </p:spPr>
        <p:txBody>
          <a:bodyPr/>
          <a:lstStyle/>
          <a:p>
            <a:pPr lvl="0"/>
            <a:r>
              <a:rPr lang="uk-UA" dirty="0"/>
              <a:t>Мусієнко М.М. Фізіологія рослин. – К.: Фітосоціоцентр, 2001. – 392 с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305800" y="5486400"/>
            <a:ext cx="700088" cy="1092200"/>
          </a:xfrm>
        </p:spPr>
        <p:txBody>
          <a:bodyPr/>
          <a:lstStyle/>
          <a:p>
            <a:pPr>
              <a:defRPr/>
            </a:pPr>
            <a:fld id="{F48B76D7-A785-47B1-8BF9-002DEB0C4E3B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1041</TotalTime>
  <Words>477</Words>
  <Application>Microsoft Office PowerPoint</Application>
  <PresentationFormat>Экран (4:3)</PresentationFormat>
  <Paragraphs>63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Берлин</vt:lpstr>
      <vt:lpstr>Робота №17.  Ріст кореня і стебла (частина 2): періодичність росту багаторічних пагонів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Завдання для самостійного виконання: </vt:lpstr>
      <vt:lpstr>Література для самопідготовки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Загороднюк</cp:lastModifiedBy>
  <cp:revision>134</cp:revision>
  <cp:lastPrinted>1601-01-01T00:00:00Z</cp:lastPrinted>
  <dcterms:created xsi:type="dcterms:W3CDTF">1601-01-01T00:00:00Z</dcterms:created>
  <dcterms:modified xsi:type="dcterms:W3CDTF">2020-04-30T21:46:54Z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