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1"/>
  </p:notesMasterIdLst>
  <p:sldIdLst>
    <p:sldId id="282" r:id="rId2"/>
    <p:sldId id="289" r:id="rId3"/>
    <p:sldId id="298" r:id="rId4"/>
    <p:sldId id="300" r:id="rId5"/>
    <p:sldId id="304" r:id="rId6"/>
    <p:sldId id="299" r:id="rId7"/>
    <p:sldId id="293" r:id="rId8"/>
    <p:sldId id="290" r:id="rId9"/>
    <p:sldId id="296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F698"/>
    <a:srgbClr val="FF99CC"/>
    <a:srgbClr val="00FF00"/>
    <a:srgbClr val="CC00FF"/>
    <a:srgbClr val="FF5050"/>
    <a:srgbClr val="0000FF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F2F015-506D-4034-943C-479DAE464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417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F2F015-506D-4034-943C-479DAE464AC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7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/>
          <p:nvPr/>
        </p:nvSpPr>
        <p:spPr bwMode="ltGray"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6428F-C611-49BB-9DA7-306FB390B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73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3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4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5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EFF4-89D0-43B8-AD7B-366411077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5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1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2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3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4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F8BA-3182-4EF9-BB33-608D9FB30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4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9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0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31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32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TextBox 9"/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7200" dirty="0"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72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9A391-259A-48B1-8606-7E3AE5451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517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2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3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4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7148C-D509-44E1-A1EA-82FBEBD33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66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4" name="Picture 23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4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25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7067-0B85-4B09-BDE6-5927329B4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257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3" name="Picture 34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5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36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3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61C1-7C36-42F9-958E-F68922BE5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548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16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7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8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19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F101-F43F-4E54-801F-DDA80D622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342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11"/>
            <p:cNvSpPr/>
            <p:nvPr/>
          </p:nvSpPr>
          <p:spPr bwMode="ltGray">
            <a:xfrm>
              <a:off x="2281445" y="609600"/>
              <a:ext cx="5286215" cy="136819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12"/>
            <p:cNvSpPr/>
            <p:nvPr/>
          </p:nvSpPr>
          <p:spPr>
            <a:xfrm>
              <a:off x="7710530" y="609600"/>
              <a:ext cx="1433470" cy="1368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 smtClean="0"/>
            </a:lvl1pPr>
          </a:lstStyle>
          <a:p>
            <a:pPr>
              <a:defRPr/>
            </a:pPr>
            <a:fld id="{63C2BFFA-5AD8-4F88-BC20-B379C4353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39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772C2-D7C1-4B13-86B7-46F91997D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1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395D-10B0-4AF4-B3E0-8F74BD101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2960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2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8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9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3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64DA-19D7-41BA-B865-650F79048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047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58D08-3CB2-4540-B61C-EC917E9EF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08146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3C1D5-B607-4B37-88A4-4BFA43119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4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1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9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0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1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DD89-37FE-44A2-AD76-7983F17E6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42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19F7-0EA5-42E5-A897-4437AC69E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84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2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9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0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31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AEE6-C861-40E4-9DB4-DB4424336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1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6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7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B76D7-A785-47B1-8BF9-002DEB0C4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3"/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9F558-6C5B-4B49-ABE7-9EEE8194B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25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68E1-F162-4A38-ABAE-F2494164D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85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C4D11-E465-4E10-A91D-99C3E8A19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75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36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F23003-0C5A-4ECD-AFB7-FC6DE1F0B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7" r:id="rId17"/>
    <p:sldLayoutId id="2147483948" r:id="rId18"/>
    <p:sldLayoutId id="2147483949" r:id="rId19"/>
    <p:sldLayoutId id="2147483950" r:id="rId20"/>
    <p:sldLayoutId id="2147483951" r:id="rId2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5"/>
          <p:cNvSpPr>
            <a:spLocks noGrp="1"/>
          </p:cNvSpPr>
          <p:nvPr>
            <p:ph type="title"/>
          </p:nvPr>
        </p:nvSpPr>
        <p:spPr>
          <a:xfrm>
            <a:off x="381000" y="434975"/>
            <a:ext cx="8429625" cy="1727200"/>
          </a:xfrm>
        </p:spPr>
        <p:txBody>
          <a:bodyPr/>
          <a:lstStyle/>
          <a:p>
            <a:r>
              <a:rPr lang="uk-UA" dirty="0"/>
              <a:t>Робота №17. </a:t>
            </a:r>
            <a:r>
              <a:rPr lang="uk-UA" b="1" dirty="0"/>
              <a:t>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Ріст кореня і стебла (частина 2): періодичність росту багаторічних пагонів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42999" y="2895600"/>
            <a:ext cx="7514053" cy="1320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i="1" dirty="0"/>
              <a:t>Мета</a:t>
            </a:r>
            <a:r>
              <a:rPr lang="uk-UA" sz="2800" b="1" dirty="0"/>
              <a:t>:</a:t>
            </a:r>
            <a:r>
              <a:rPr lang="uk-UA" sz="2800" dirty="0"/>
              <a:t> Набути навички визначення періодичності пагонів багаторічних рослин та побудови кривої </a:t>
            </a:r>
            <a:r>
              <a:rPr lang="uk-UA" sz="2800" dirty="0" smtClean="0"/>
              <a:t>росту</a:t>
            </a:r>
            <a:endParaRPr lang="uk-UA" sz="2800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6"/>
          <p:cNvSpPr txBox="1">
            <a:spLocks/>
          </p:cNvSpPr>
          <p:nvPr/>
        </p:nvSpPr>
        <p:spPr>
          <a:xfrm>
            <a:off x="2819399" y="4800601"/>
            <a:ext cx="5837653" cy="114299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i="1" dirty="0">
                <a:solidFill>
                  <a:srgbClr val="B7F698"/>
                </a:solidFill>
              </a:rPr>
              <a:t>Завдання 3.</a:t>
            </a:r>
            <a:r>
              <a:rPr lang="uk-UA" b="1" dirty="0">
                <a:solidFill>
                  <a:srgbClr val="B7F698"/>
                </a:solidFill>
              </a:rPr>
              <a:t> Визначити періодичність росту пагонів дерев та </a:t>
            </a:r>
            <a:r>
              <a:rPr lang="uk-UA" b="1" dirty="0" smtClean="0">
                <a:solidFill>
                  <a:srgbClr val="B7F698"/>
                </a:solidFill>
              </a:rPr>
              <a:t>кущів</a:t>
            </a:r>
            <a:endParaRPr lang="ru-RU" dirty="0">
              <a:solidFill>
                <a:srgbClr val="B7F69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22244" y="5638800"/>
            <a:ext cx="547688" cy="1092200"/>
          </a:xfrm>
        </p:spPr>
        <p:txBody>
          <a:bodyPr/>
          <a:lstStyle/>
          <a:p>
            <a:pPr>
              <a:defRPr/>
            </a:pPr>
            <a:fld id="{AC5764DA-19D7-41BA-B865-650F7904832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7394"/>
            <a:ext cx="5486400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uk-UA" sz="19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Трохи теорії:</a:t>
            </a:r>
            <a:r>
              <a:rPr lang="uk-UA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900" dirty="0"/>
              <a:t> Процесам </a:t>
            </a:r>
            <a:r>
              <a:rPr lang="uk-UA" sz="1900" dirty="0" smtClean="0"/>
              <a:t>росту </a:t>
            </a:r>
            <a:r>
              <a:rPr lang="uk-UA" sz="1900" dirty="0"/>
              <a:t>властива </a:t>
            </a:r>
            <a:r>
              <a:rPr lang="uk-UA" sz="1900" dirty="0" smtClean="0"/>
              <a:t>періодичність</a:t>
            </a:r>
            <a:r>
              <a:rPr lang="uk-UA" sz="1900" dirty="0"/>
              <a:t>. В рослини є механізми для сприйняття змін температури, довжини дня та якості світла. Це дозволяє рослинному організму координувати свій життєвий цикл відповідно до сезонних змін </a:t>
            </a:r>
            <a:r>
              <a:rPr lang="uk-UA" sz="1900" dirty="0" smtClean="0"/>
              <a:t>клімату. Така </a:t>
            </a:r>
            <a:r>
              <a:rPr lang="uk-UA" sz="1900" dirty="0"/>
              <a:t>періодичність характеризується утворенням річних </a:t>
            </a:r>
            <a:r>
              <a:rPr lang="uk-UA" sz="1900" dirty="0" err="1"/>
              <a:t>кілець</a:t>
            </a:r>
            <a:r>
              <a:rPr lang="uk-UA" sz="1900" dirty="0"/>
              <a:t> в </a:t>
            </a:r>
            <a:r>
              <a:rPr lang="uk-UA" sz="1900" dirty="0" err="1"/>
              <a:t>деревені</a:t>
            </a:r>
            <a:r>
              <a:rPr lang="uk-UA" sz="1900" dirty="0"/>
              <a:t> рослин помірного клімату, у яких ріст стовбурів в товщину, досягає максимуму влітку, зупиняється восени.</a:t>
            </a:r>
            <a:endParaRPr lang="uk-UA" sz="1900" dirty="0" smtClean="0"/>
          </a:p>
          <a:p>
            <a:pPr algn="just" eaLnBrk="1" hangingPunct="1">
              <a:defRPr/>
            </a:pPr>
            <a:endParaRPr lang="uk-UA" sz="1900" dirty="0"/>
          </a:p>
          <a:p>
            <a:pPr algn="just" eaLnBrk="1" hangingPunct="1">
              <a:defRPr/>
            </a:pPr>
            <a:r>
              <a:rPr lang="uk-UA" sz="1900" dirty="0" smtClean="0"/>
              <a:t>Ріст пагонів багаторічних деревних рослин підпорядкований як раз довгій сезонній періодичності. Він нерівномірний, спочатку </a:t>
            </a:r>
            <a:r>
              <a:rPr lang="uk-UA" sz="1900" dirty="0"/>
              <a:t>йде повільний ріст, потім він збільшується, досягає максимального і знову уповільнюється. Таким чином спостерігається періодичність росту пагонів, яка характеризується законом великого періоду росту</a:t>
            </a:r>
            <a:r>
              <a:rPr lang="uk-UA" sz="1900" dirty="0" smtClean="0"/>
              <a:t>.</a:t>
            </a:r>
            <a:endParaRPr lang="uk-UA" sz="19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96312" y="5562600"/>
            <a:ext cx="547688" cy="1092200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81000"/>
            <a:ext cx="1789178" cy="5875703"/>
          </a:xfrm>
          <a:prstGeom prst="rect">
            <a:avLst/>
          </a:prstGeom>
          <a:ln w="50800">
            <a:solidFill>
              <a:schemeClr val="accent5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799" y="327229"/>
            <a:ext cx="77689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i="1" dirty="0">
                <a:solidFill>
                  <a:srgbClr val="B7F698"/>
                </a:solidFill>
              </a:rPr>
              <a:t>Завдання 3.</a:t>
            </a:r>
            <a:r>
              <a:rPr lang="uk-UA" sz="2400" b="1" dirty="0">
                <a:solidFill>
                  <a:srgbClr val="B7F698"/>
                </a:solidFill>
              </a:rPr>
              <a:t> Визначити періодичність росту пагонів дерев та кущів</a:t>
            </a:r>
            <a:endParaRPr lang="ru-RU" sz="2400" dirty="0">
              <a:solidFill>
                <a:srgbClr val="B7F69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304799" y="1342891"/>
            <a:ext cx="719123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2200" dirty="0" smtClean="0"/>
              <a:t>Дослід проводиться в польових умовах, на живих гілках дерев та кущів. Також можна в якості піддослідних об</a:t>
            </a:r>
            <a:r>
              <a:rPr lang="en-US" sz="2200" dirty="0" smtClean="0"/>
              <a:t>’</a:t>
            </a:r>
            <a:r>
              <a:rPr lang="uk-UA" sz="2200" dirty="0" err="1" smtClean="0"/>
              <a:t>єктів</a:t>
            </a:r>
            <a:r>
              <a:rPr lang="uk-UA" sz="2200" dirty="0" smtClean="0"/>
              <a:t> використати гілки фруктових дерев, що залишились після весняної обрізки саду</a:t>
            </a:r>
            <a:endParaRPr lang="ru-RU" sz="2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29767" y="5638800"/>
            <a:ext cx="623888" cy="1092200"/>
          </a:xfrm>
        </p:spPr>
        <p:txBody>
          <a:bodyPr/>
          <a:lstStyle/>
          <a:p>
            <a:pPr>
              <a:defRPr/>
            </a:pPr>
            <a:fld id="{AC5764DA-19D7-41BA-B865-650F7904832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04799" y="2847439"/>
            <a:ext cx="719123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2200" dirty="0" smtClean="0"/>
              <a:t>Для даного досліду можна вибрати такі рослини, як</a:t>
            </a:r>
            <a:endParaRPr lang="ru-RU" sz="2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563" y="3505200"/>
            <a:ext cx="3356766" cy="3009900"/>
          </a:xfrm>
          <a:prstGeom prst="rect">
            <a:avLst/>
          </a:prstGeom>
          <a:ln w="50800">
            <a:solidFill>
              <a:srgbClr val="FFFF00"/>
            </a:solidFill>
          </a:ln>
        </p:spPr>
      </p:pic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129984" y="4810095"/>
            <a:ext cx="243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Бузок звичайний</a:t>
            </a: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4400" y="5638800"/>
            <a:ext cx="471488" cy="1092200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98030" y="2752992"/>
            <a:ext cx="27948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Клен ясенелистий</a:t>
            </a: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752600" y="2706857"/>
            <a:ext cx="24379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Ясен звичайний</a:t>
            </a: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90" y="359294"/>
            <a:ext cx="3124200" cy="2347563"/>
          </a:xfrm>
          <a:prstGeom prst="rect">
            <a:avLst/>
          </a:prstGeom>
          <a:ln w="50800">
            <a:solidFill>
              <a:srgbClr val="FFFF00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249" y="359294"/>
            <a:ext cx="3203592" cy="2308900"/>
          </a:xfrm>
          <a:prstGeom prst="rect">
            <a:avLst/>
          </a:prstGeom>
          <a:ln w="50800">
            <a:solidFill>
              <a:srgbClr val="FFFF00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81" y="3415691"/>
            <a:ext cx="3198619" cy="2367807"/>
          </a:xfrm>
          <a:prstGeom prst="rect">
            <a:avLst/>
          </a:prstGeom>
          <a:ln w="50800">
            <a:solidFill>
              <a:srgbClr val="FFFF00"/>
            </a:solidFill>
          </a:ln>
        </p:spPr>
      </p:pic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495317" y="5899437"/>
            <a:ext cx="26665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Липа </a:t>
            </a:r>
            <a:r>
              <a:rPr lang="uk-UA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серцелиста</a:t>
            </a: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641" y="3555306"/>
            <a:ext cx="3124200" cy="2371725"/>
          </a:xfrm>
          <a:prstGeom prst="rect">
            <a:avLst/>
          </a:prstGeom>
          <a:ln w="50800">
            <a:solidFill>
              <a:srgbClr val="FFFF00"/>
            </a:solidFill>
          </a:ln>
        </p:spPr>
      </p:pic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767033" y="5899437"/>
            <a:ext cx="243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</a:t>
            </a:r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гладенький</a:t>
            </a: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624465"/>
            <a:ext cx="8382000" cy="1338421"/>
          </a:xfrm>
        </p:spPr>
        <p:txBody>
          <a:bodyPr/>
          <a:lstStyle/>
          <a:p>
            <a:r>
              <a:rPr lang="uk-UA" sz="2200" dirty="0"/>
              <a:t>На багаторічних пагонах дерев або </a:t>
            </a:r>
            <a:r>
              <a:rPr lang="uk-UA" sz="2200" dirty="0" smtClean="0"/>
              <a:t>кущів необхідно знайти ділянку </a:t>
            </a:r>
            <a:r>
              <a:rPr lang="uk-UA" sz="2200" dirty="0"/>
              <a:t>віком 1 </a:t>
            </a:r>
            <a:r>
              <a:rPr lang="uk-UA" sz="2200" dirty="0" smtClean="0"/>
              <a:t>рік. Основним маркером ділянки є </a:t>
            </a:r>
            <a:r>
              <a:rPr lang="uk-UA" sz="2200" b="1" i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брунькові рубці</a:t>
            </a:r>
            <a:r>
              <a:rPr lang="uk-UA" sz="2200" dirty="0" smtClean="0"/>
              <a:t> – сліди від покривних лусок, які захищали бруньку, з якої сформувався пагін.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4400" y="5638800"/>
            <a:ext cx="471488" cy="1092200"/>
          </a:xfrm>
        </p:spPr>
        <p:txBody>
          <a:bodyPr/>
          <a:lstStyle/>
          <a:p>
            <a:pPr>
              <a:defRPr/>
            </a:pPr>
            <a:fld id="{AC5764DA-19D7-41BA-B865-650F7904832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6" y="2173960"/>
            <a:ext cx="3948193" cy="3676755"/>
          </a:xfrm>
          <a:prstGeom prst="rect">
            <a:avLst/>
          </a:prstGeom>
          <a:ln w="50800">
            <a:solidFill>
              <a:srgbClr val="FFFF0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623" y="2173961"/>
            <a:ext cx="3997350" cy="3676755"/>
          </a:xfrm>
          <a:prstGeom prst="rect">
            <a:avLst/>
          </a:prstGeom>
          <a:ln w="50800">
            <a:solidFill>
              <a:srgbClr val="FFFF00"/>
            </a:solidFill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1406" y="5889140"/>
            <a:ext cx="79105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B7F698"/>
                </a:solidFill>
              </a:rPr>
              <a:t>Так виглядають брунькові рубці – потовщені горизонтальні «риски» на гілці</a:t>
            </a:r>
            <a:endParaRPr lang="ru-RU" sz="2000" b="1" dirty="0">
              <a:solidFill>
                <a:srgbClr val="B7F698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11560" y="3078510"/>
            <a:ext cx="1541475" cy="1524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005412" y="3492230"/>
            <a:ext cx="1541475" cy="1524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61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2000" y="5562600"/>
            <a:ext cx="547688" cy="1092200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81000" y="381000"/>
            <a:ext cx="8382000" cy="914399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uk-UA" sz="2200" dirty="0" smtClean="0"/>
              <a:t>Далі необхідно виміряти довжину </a:t>
            </a:r>
            <a:r>
              <a:rPr lang="uk-UA" sz="2200" b="1" i="1" dirty="0" smtClean="0">
                <a:solidFill>
                  <a:srgbClr val="FF99CC"/>
                </a:solidFill>
              </a:rPr>
              <a:t>міжвузлів</a:t>
            </a:r>
            <a:r>
              <a:rPr lang="uk-UA" sz="2200" dirty="0" smtClean="0"/>
              <a:t> на вибраному річному пагоні, починаючи від основи і до останнього верхнього вузла (або до верхівки гілки). </a:t>
            </a:r>
            <a:endParaRPr lang="ru-RU" sz="2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36997"/>
            <a:ext cx="6705600" cy="4025603"/>
          </a:xfrm>
          <a:prstGeom prst="rect">
            <a:avLst/>
          </a:prstGeom>
          <a:ln w="50800">
            <a:solidFill>
              <a:srgbClr val="FFFF00"/>
            </a:solidFill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559803" y="5836486"/>
            <a:ext cx="40243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B7F698"/>
                </a:solidFill>
              </a:rPr>
              <a:t>Типовий річний пагін</a:t>
            </a:r>
            <a:endParaRPr lang="ru-RU" sz="2000" b="1" dirty="0">
              <a:solidFill>
                <a:srgbClr val="B7F698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667000" y="2971800"/>
            <a:ext cx="4191000" cy="304800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72512" y="5853193"/>
            <a:ext cx="471488" cy="975102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81000" y="381000"/>
            <a:ext cx="7315200" cy="5334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uk-UA" sz="2200" dirty="0" smtClean="0"/>
              <a:t>Результати замірів записують в таблицю: </a:t>
            </a:r>
            <a:endParaRPr lang="ru-RU" sz="2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48911"/>
              </p:ext>
            </p:extLst>
          </p:nvPr>
        </p:nvGraphicFramePr>
        <p:xfrm>
          <a:off x="557941" y="1143000"/>
          <a:ext cx="7162798" cy="27888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13974"/>
                <a:gridCol w="1213974"/>
                <a:gridCol w="473118"/>
                <a:gridCol w="473118"/>
                <a:gridCol w="473118"/>
                <a:gridCol w="473118"/>
                <a:gridCol w="473118"/>
                <a:gridCol w="473118"/>
                <a:gridCol w="473118"/>
                <a:gridCol w="473118"/>
                <a:gridCol w="474953"/>
                <a:gridCol w="474953"/>
              </a:tblGrid>
              <a:tr h="4622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Об’єкт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Номера міжвузлів від основи пагону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705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Довжина міжвузлів, см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Довжина пагону, см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09600" y="4406643"/>
            <a:ext cx="719123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sz="2200" dirty="0"/>
              <a:t>За даними таблиці </a:t>
            </a:r>
            <a:r>
              <a:rPr lang="uk-UA" sz="2200" dirty="0" smtClean="0"/>
              <a:t>будується крива </a:t>
            </a:r>
            <a:r>
              <a:rPr lang="uk-UA" sz="2200" dirty="0"/>
              <a:t>росту міжвузлів та росту пагону, характерну для </a:t>
            </a:r>
            <a:r>
              <a:rPr lang="uk-UA" sz="2200" dirty="0" smtClean="0"/>
              <a:t>даної рослини. Вона є показником особливостей періодичності росту </a:t>
            </a:r>
            <a:r>
              <a:rPr lang="uk-UA" sz="2200" dirty="0" err="1" smtClean="0"/>
              <a:t>пагона</a:t>
            </a:r>
            <a:endParaRPr lang="ru-RU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533400" y="552692"/>
            <a:ext cx="6896100" cy="1081088"/>
          </a:xfrm>
        </p:spPr>
        <p:txBody>
          <a:bodyPr/>
          <a:lstStyle/>
          <a:p>
            <a:r>
              <a:rPr lang="uk-UA" sz="3200" b="1" dirty="0" smtClean="0">
                <a:solidFill>
                  <a:srgbClr val="B7F698"/>
                </a:solidFill>
              </a:rPr>
              <a:t>Завдання для самостійного виконання: </a:t>
            </a:r>
            <a:endParaRPr lang="ru-RU" sz="3200" b="1" dirty="0" smtClean="0">
              <a:solidFill>
                <a:srgbClr val="B7F69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292600"/>
          </a:xfrm>
        </p:spPr>
        <p:txBody>
          <a:bodyPr/>
          <a:lstStyle/>
          <a:p>
            <a:r>
              <a:rPr lang="uk-U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иміряти довжину міжвузлів річних пагонів чотирьох різних деревних рослин (дерева або чагарники), записавши результати замірів в спільну таблицю</a:t>
            </a:r>
          </a:p>
          <a:p>
            <a:r>
              <a:rPr lang="uk-UA" sz="2200" dirty="0"/>
              <a:t>За даними таблиці побудувати криву росту міжвузлів та росту пагону, характерну для різних </a:t>
            </a:r>
            <a:r>
              <a:rPr lang="uk-UA" sz="2200" dirty="0" smtClean="0"/>
              <a:t>рослин. На осі </a:t>
            </a:r>
            <a:r>
              <a:rPr lang="uk-UA" sz="2200" dirty="0" err="1" smtClean="0"/>
              <a:t>абсциз</a:t>
            </a:r>
            <a:r>
              <a:rPr lang="uk-UA" sz="2200" dirty="0" smtClean="0"/>
              <a:t>  (вісь </a:t>
            </a:r>
            <a:r>
              <a:rPr lang="uk-UA" sz="2200" i="1" dirty="0" smtClean="0"/>
              <a:t>Х</a:t>
            </a:r>
            <a:r>
              <a:rPr lang="uk-UA" sz="2200" dirty="0" smtClean="0"/>
              <a:t>) відкладають номер міжвузля, (№1, №2, №3 тощо) , на осі ординат (вісь </a:t>
            </a:r>
            <a:r>
              <a:rPr lang="en-US" sz="2200" i="1" dirty="0" smtClean="0"/>
              <a:t>Y</a:t>
            </a:r>
            <a:r>
              <a:rPr lang="en-US" sz="2200" dirty="0" smtClean="0"/>
              <a:t>)</a:t>
            </a:r>
            <a:r>
              <a:rPr lang="uk-UA" sz="2200" dirty="0" smtClean="0"/>
              <a:t> – </a:t>
            </a:r>
            <a:r>
              <a:rPr lang="uk-UA" sz="2200" dirty="0" err="1" smtClean="0"/>
              <a:t>довшина</a:t>
            </a:r>
            <a:r>
              <a:rPr lang="uk-UA" sz="2200" dirty="0" smtClean="0"/>
              <a:t> </a:t>
            </a:r>
            <a:r>
              <a:rPr lang="uk-UA" sz="2200" dirty="0" err="1" smtClean="0"/>
              <a:t>міжвузлля</a:t>
            </a:r>
            <a:r>
              <a:rPr lang="uk-UA" sz="2200" dirty="0" smtClean="0"/>
              <a:t>. При цьому довжину наступного міжвузля відкладають від попереднього. Графіки росту пагонів різних дерев відображають різним кольором</a:t>
            </a:r>
          </a:p>
          <a:p>
            <a:r>
              <a:rPr lang="uk-UA" sz="2200" dirty="0"/>
              <a:t>На основі отриманих графіків описати, як протягом вегетаційного періоду змінювалась інтенсивність та швидкість росту річних пагонів піддослідних </a:t>
            </a:r>
            <a:r>
              <a:rPr lang="uk-UA" sz="2200" dirty="0" smtClean="0"/>
              <a:t>рослин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12956" y="5562600"/>
            <a:ext cx="547688" cy="1092200"/>
          </a:xfrm>
        </p:spPr>
        <p:txBody>
          <a:bodyPr/>
          <a:lstStyle/>
          <a:p>
            <a:pPr>
              <a:defRPr/>
            </a:pPr>
            <a:fld id="{C4B868E1-F162-4A38-ABAE-F2494164D2C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752475"/>
            <a:ext cx="7316787" cy="1081088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для самопідготовки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14400" y="2971800"/>
            <a:ext cx="5502274" cy="914400"/>
          </a:xfrm>
        </p:spPr>
        <p:txBody>
          <a:bodyPr/>
          <a:lstStyle/>
          <a:p>
            <a:pPr lvl="0"/>
            <a:r>
              <a:rPr lang="uk-UA" dirty="0"/>
              <a:t>Мусієнко М.М. Фізіологія рослин. – К.: Фітосоціоцентр, 2001. – 392 с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5486400"/>
            <a:ext cx="700088" cy="1092200"/>
          </a:xfrm>
        </p:spPr>
        <p:txBody>
          <a:bodyPr/>
          <a:lstStyle/>
          <a:p>
            <a:pPr>
              <a:defRPr/>
            </a:pPr>
            <a:fld id="{F48B76D7-A785-47B1-8BF9-002DEB0C4E3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1041</TotalTime>
  <Words>477</Words>
  <Application>Microsoft Office PowerPoint</Application>
  <PresentationFormat>Экран (4:3)</PresentationFormat>
  <Paragraphs>63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Берлин</vt:lpstr>
      <vt:lpstr>Робота №17.  Ріст кореня і стебла (частина 2): періодичність росту багаторічних пагонів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для самостійного виконання: </vt:lpstr>
      <vt:lpstr>Література для самопідготовки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Загороднюк</cp:lastModifiedBy>
  <cp:revision>134</cp:revision>
  <cp:lastPrinted>1601-01-01T00:00:00Z</cp:lastPrinted>
  <dcterms:created xsi:type="dcterms:W3CDTF">1601-01-01T00:00:00Z</dcterms:created>
  <dcterms:modified xsi:type="dcterms:W3CDTF">2020-04-30T21:46:54Z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